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1" r:id="rId4"/>
  </p:sldMasterIdLst>
  <p:notesMasterIdLst>
    <p:notesMasterId r:id="rId15"/>
  </p:notesMasterIdLst>
  <p:handoutMasterIdLst>
    <p:handoutMasterId r:id="rId16"/>
  </p:handoutMasterIdLst>
  <p:sldIdLst>
    <p:sldId id="1174" r:id="rId5"/>
    <p:sldId id="1334" r:id="rId6"/>
    <p:sldId id="1339" r:id="rId7"/>
    <p:sldId id="1335" r:id="rId8"/>
    <p:sldId id="1333" r:id="rId9"/>
    <p:sldId id="1341" r:id="rId10"/>
    <p:sldId id="1336" r:id="rId11"/>
    <p:sldId id="1337" r:id="rId12"/>
    <p:sldId id="1342" r:id="rId13"/>
    <p:sldId id="1340" r:id="rId1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M" initials="IDM" lastIdx="17" clrIdx="0">
    <p:extLst>
      <p:ext uri="{19B8F6BF-5375-455C-9EA6-DF929625EA0E}">
        <p15:presenceInfo xmlns:p15="http://schemas.microsoft.com/office/powerpoint/2012/main" userId="ID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B6"/>
    <a:srgbClr val="486598"/>
    <a:srgbClr val="374277"/>
    <a:srgbClr val="DDF9FF"/>
    <a:srgbClr val="000000"/>
    <a:srgbClr val="2963AC"/>
    <a:srgbClr val="EA2421"/>
    <a:srgbClr val="9A47DA"/>
    <a:srgbClr val="0A8FED"/>
    <a:srgbClr val="394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DEB0D7-C498-4F7A-AE6B-C38BF9C0A7BA}" v="6" dt="2021-10-05T13:37:53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ie Muryawan" userId="20ecc2d2-925d-4715-8099-9dc1f45a0ab4" providerId="ADAL" clId="{83BB5AA8-7185-475D-B209-9B919D3F4CB3}"/>
    <pc:docChg chg="modSld">
      <pc:chgData name="Markie Muryawan" userId="20ecc2d2-925d-4715-8099-9dc1f45a0ab4" providerId="ADAL" clId="{83BB5AA8-7185-475D-B209-9B919D3F4CB3}" dt="2021-10-05T17:39:09.469" v="3" actId="20577"/>
      <pc:docMkLst>
        <pc:docMk/>
      </pc:docMkLst>
      <pc:sldChg chg="modSp mod">
        <pc:chgData name="Markie Muryawan" userId="20ecc2d2-925d-4715-8099-9dc1f45a0ab4" providerId="ADAL" clId="{83BB5AA8-7185-475D-B209-9B919D3F4CB3}" dt="2021-10-05T17:39:02.785" v="1" actId="20577"/>
        <pc:sldMkLst>
          <pc:docMk/>
          <pc:sldMk cId="2720497330" sldId="1342"/>
        </pc:sldMkLst>
        <pc:spChg chg="mod">
          <ac:chgData name="Markie Muryawan" userId="20ecc2d2-925d-4715-8099-9dc1f45a0ab4" providerId="ADAL" clId="{83BB5AA8-7185-475D-B209-9B919D3F4CB3}" dt="2021-10-05T17:39:02.785" v="1" actId="20577"/>
          <ac:spMkLst>
            <pc:docMk/>
            <pc:sldMk cId="2720497330" sldId="1342"/>
            <ac:spMk id="2" creationId="{A726F708-371E-4157-A442-FC26BC96B2C3}"/>
          </ac:spMkLst>
        </pc:spChg>
      </pc:sldChg>
      <pc:sldChg chg="modSp mod">
        <pc:chgData name="Markie Muryawan" userId="20ecc2d2-925d-4715-8099-9dc1f45a0ab4" providerId="ADAL" clId="{83BB5AA8-7185-475D-B209-9B919D3F4CB3}" dt="2021-10-05T17:39:09.469" v="3" actId="20577"/>
        <pc:sldMkLst>
          <pc:docMk/>
          <pc:sldMk cId="1993386099" sldId="1348"/>
        </pc:sldMkLst>
        <pc:spChg chg="mod">
          <ac:chgData name="Markie Muryawan" userId="20ecc2d2-925d-4715-8099-9dc1f45a0ab4" providerId="ADAL" clId="{83BB5AA8-7185-475D-B209-9B919D3F4CB3}" dt="2021-10-05T17:39:09.469" v="3" actId="20577"/>
          <ac:spMkLst>
            <pc:docMk/>
            <pc:sldMk cId="1993386099" sldId="1348"/>
            <ac:spMk id="2" creationId="{A726F708-371E-4157-A442-FC26BC96B2C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AC354E-7B3F-4337-8C34-18AC43C8AA8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A66508C-D9CB-41CC-8CE1-FB8358AC7812}">
      <dgm:prSet phldrT="[Text]"/>
      <dgm:spPr/>
      <dgm:t>
        <a:bodyPr/>
        <a:lstStyle/>
        <a:p>
          <a:r>
            <a:rPr lang="en-US" dirty="0"/>
            <a:t>Vertical </a:t>
          </a:r>
        </a:p>
      </dgm:t>
    </dgm:pt>
    <dgm:pt modelId="{47301E1F-1795-4FCA-97CF-38CB1B13A2DE}" type="parTrans" cxnId="{F128EDA3-2C0A-4763-95C8-85AC9D75CBF1}">
      <dgm:prSet/>
      <dgm:spPr/>
      <dgm:t>
        <a:bodyPr/>
        <a:lstStyle/>
        <a:p>
          <a:endParaRPr lang="en-US"/>
        </a:p>
      </dgm:t>
    </dgm:pt>
    <dgm:pt modelId="{0C08F5D4-7BA3-4903-8C72-44D27AF496A4}" type="sibTrans" cxnId="{F128EDA3-2C0A-4763-95C8-85AC9D75CBF1}">
      <dgm:prSet/>
      <dgm:spPr/>
      <dgm:t>
        <a:bodyPr/>
        <a:lstStyle/>
        <a:p>
          <a:endParaRPr lang="en-US"/>
        </a:p>
      </dgm:t>
    </dgm:pt>
    <dgm:pt modelId="{44275585-F261-48EE-A250-1444F5EF1B36}">
      <dgm:prSet phldrT="[Text]"/>
      <dgm:spPr/>
      <dgm:t>
        <a:bodyPr/>
        <a:lstStyle/>
        <a:p>
          <a:r>
            <a:rPr lang="en-US" dirty="0"/>
            <a:t>Horizontal</a:t>
          </a:r>
        </a:p>
      </dgm:t>
    </dgm:pt>
    <dgm:pt modelId="{763D7242-86E6-40A4-BA1F-92F9FD46E330}" type="parTrans" cxnId="{5C1090AF-0B4A-4195-82D7-DD90C9AB04D9}">
      <dgm:prSet/>
      <dgm:spPr/>
      <dgm:t>
        <a:bodyPr/>
        <a:lstStyle/>
        <a:p>
          <a:endParaRPr lang="en-US"/>
        </a:p>
      </dgm:t>
    </dgm:pt>
    <dgm:pt modelId="{8CF93AD5-F601-4569-894A-832B16D0BAD2}" type="sibTrans" cxnId="{5C1090AF-0B4A-4195-82D7-DD90C9AB04D9}">
      <dgm:prSet/>
      <dgm:spPr/>
      <dgm:t>
        <a:bodyPr/>
        <a:lstStyle/>
        <a:p>
          <a:endParaRPr lang="en-US"/>
        </a:p>
      </dgm:t>
    </dgm:pt>
    <dgm:pt modelId="{BC20069C-8D30-435A-866E-114401461018}" type="pres">
      <dgm:prSet presAssocID="{6DAC354E-7B3F-4337-8C34-18AC43C8AA8E}" presName="compositeShape" presStyleCnt="0">
        <dgm:presLayoutVars>
          <dgm:chMax val="7"/>
          <dgm:dir/>
          <dgm:resizeHandles val="exact"/>
        </dgm:presLayoutVars>
      </dgm:prSet>
      <dgm:spPr/>
    </dgm:pt>
    <dgm:pt modelId="{08380E41-C6A2-4454-BE80-67400EEAF5B7}" type="pres">
      <dgm:prSet presAssocID="{6A66508C-D9CB-41CC-8CE1-FB8358AC7812}" presName="circ1" presStyleLbl="vennNode1" presStyleIdx="0" presStyleCnt="2"/>
      <dgm:spPr/>
    </dgm:pt>
    <dgm:pt modelId="{D4E182D8-AA47-4ED2-8E71-B34685E346B3}" type="pres">
      <dgm:prSet presAssocID="{6A66508C-D9CB-41CC-8CE1-FB8358AC781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80DD670-61B3-4B6B-8A96-31027E627C06}" type="pres">
      <dgm:prSet presAssocID="{44275585-F261-48EE-A250-1444F5EF1B36}" presName="circ2" presStyleLbl="vennNode1" presStyleIdx="1" presStyleCnt="2" custLinFactNeighborX="228"/>
      <dgm:spPr/>
    </dgm:pt>
    <dgm:pt modelId="{717CD904-604E-45C5-9A4F-50C5BCA0F59E}" type="pres">
      <dgm:prSet presAssocID="{44275585-F261-48EE-A250-1444F5EF1B3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725BF28-E095-4B84-8FEE-76AABED29D30}" type="presOf" srcId="{6DAC354E-7B3F-4337-8C34-18AC43C8AA8E}" destId="{BC20069C-8D30-435A-866E-114401461018}" srcOrd="0" destOrd="0" presId="urn:microsoft.com/office/officeart/2005/8/layout/venn1"/>
    <dgm:cxn modelId="{164C3746-F218-4ED3-9E8F-12A5588F8994}" type="presOf" srcId="{44275585-F261-48EE-A250-1444F5EF1B36}" destId="{717CD904-604E-45C5-9A4F-50C5BCA0F59E}" srcOrd="1" destOrd="0" presId="urn:microsoft.com/office/officeart/2005/8/layout/venn1"/>
    <dgm:cxn modelId="{C86BC0A3-B402-4AF0-BD04-9275CDEF9602}" type="presOf" srcId="{6A66508C-D9CB-41CC-8CE1-FB8358AC7812}" destId="{08380E41-C6A2-4454-BE80-67400EEAF5B7}" srcOrd="0" destOrd="0" presId="urn:microsoft.com/office/officeart/2005/8/layout/venn1"/>
    <dgm:cxn modelId="{F128EDA3-2C0A-4763-95C8-85AC9D75CBF1}" srcId="{6DAC354E-7B3F-4337-8C34-18AC43C8AA8E}" destId="{6A66508C-D9CB-41CC-8CE1-FB8358AC7812}" srcOrd="0" destOrd="0" parTransId="{47301E1F-1795-4FCA-97CF-38CB1B13A2DE}" sibTransId="{0C08F5D4-7BA3-4903-8C72-44D27AF496A4}"/>
    <dgm:cxn modelId="{5C1090AF-0B4A-4195-82D7-DD90C9AB04D9}" srcId="{6DAC354E-7B3F-4337-8C34-18AC43C8AA8E}" destId="{44275585-F261-48EE-A250-1444F5EF1B36}" srcOrd="1" destOrd="0" parTransId="{763D7242-86E6-40A4-BA1F-92F9FD46E330}" sibTransId="{8CF93AD5-F601-4569-894A-832B16D0BAD2}"/>
    <dgm:cxn modelId="{EDA06AC0-FCE1-4B1E-9DE3-155F1C53C8C3}" type="presOf" srcId="{6A66508C-D9CB-41CC-8CE1-FB8358AC7812}" destId="{D4E182D8-AA47-4ED2-8E71-B34685E346B3}" srcOrd="1" destOrd="0" presId="urn:microsoft.com/office/officeart/2005/8/layout/venn1"/>
    <dgm:cxn modelId="{B34E20F4-9B99-445A-8849-1D873ADAB3CD}" type="presOf" srcId="{44275585-F261-48EE-A250-1444F5EF1B36}" destId="{080DD670-61B3-4B6B-8A96-31027E627C06}" srcOrd="0" destOrd="0" presId="urn:microsoft.com/office/officeart/2005/8/layout/venn1"/>
    <dgm:cxn modelId="{0531EC9A-ABF1-40BB-A9AE-4C6EC61AFA8C}" type="presParOf" srcId="{BC20069C-8D30-435A-866E-114401461018}" destId="{08380E41-C6A2-4454-BE80-67400EEAF5B7}" srcOrd="0" destOrd="0" presId="urn:microsoft.com/office/officeart/2005/8/layout/venn1"/>
    <dgm:cxn modelId="{19FDCACB-CC98-4ADF-A953-1CF3CE6492AE}" type="presParOf" srcId="{BC20069C-8D30-435A-866E-114401461018}" destId="{D4E182D8-AA47-4ED2-8E71-B34685E346B3}" srcOrd="1" destOrd="0" presId="urn:microsoft.com/office/officeart/2005/8/layout/venn1"/>
    <dgm:cxn modelId="{C32B94F3-EBAA-4F0A-89F3-0F8E7EF5730A}" type="presParOf" srcId="{BC20069C-8D30-435A-866E-114401461018}" destId="{080DD670-61B3-4B6B-8A96-31027E627C06}" srcOrd="2" destOrd="0" presId="urn:microsoft.com/office/officeart/2005/8/layout/venn1"/>
    <dgm:cxn modelId="{09BCEBE6-01C9-495F-958A-99424CA0D838}" type="presParOf" srcId="{BC20069C-8D30-435A-866E-114401461018}" destId="{717CD904-604E-45C5-9A4F-50C5BCA0F59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80E41-C6A2-4454-BE80-67400EEAF5B7}">
      <dsp:nvSpPr>
        <dsp:cNvPr id="0" name=""/>
        <dsp:cNvSpPr/>
      </dsp:nvSpPr>
      <dsp:spPr>
        <a:xfrm>
          <a:off x="182879" y="453813"/>
          <a:ext cx="4511040" cy="451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Vertical </a:t>
          </a:r>
        </a:p>
      </dsp:txBody>
      <dsp:txXfrm>
        <a:off x="812799" y="985762"/>
        <a:ext cx="2600960" cy="3447142"/>
      </dsp:txXfrm>
    </dsp:sp>
    <dsp:sp modelId="{080DD670-61B3-4B6B-8A96-31027E627C06}">
      <dsp:nvSpPr>
        <dsp:cNvPr id="0" name=""/>
        <dsp:cNvSpPr/>
      </dsp:nvSpPr>
      <dsp:spPr>
        <a:xfrm>
          <a:off x="3444365" y="453813"/>
          <a:ext cx="4511040" cy="451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Horizontal</a:t>
          </a:r>
        </a:p>
      </dsp:txBody>
      <dsp:txXfrm>
        <a:off x="4724525" y="985762"/>
        <a:ext cx="2600960" cy="3447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E5379BB-FFFE-4232-B31E-4FA6893C2C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8492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2AF5D87-B6C9-4018-ABF5-D03760001B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6511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9C80A-0129-45A9-AB25-12D5873C42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5892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2" y="4199138"/>
            <a:ext cx="10917877" cy="1058662"/>
          </a:xfrm>
        </p:spPr>
        <p:txBody>
          <a:bodyPr/>
          <a:lstStyle>
            <a:lvl1pPr marL="0" indent="0" algn="ctr">
              <a:buNone/>
              <a:defRPr sz="1800">
                <a:latin typeface="Montserrat" panose="0000050000000000000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BF1A355-CB5A-4124-A82F-3639A79F09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4249" y="478247"/>
            <a:ext cx="3617211" cy="65568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2" y="3040448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405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6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15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Occasion</a:t>
            </a:r>
          </a:p>
          <a:p>
            <a:pPr lvl="0"/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115509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13C91-8FDF-4E38-929F-CA5040754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1DD8A-2922-4BB2-B35C-23962EC45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2DDEE-5F83-4A54-971D-2048207473CD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6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685800"/>
            <a:ext cx="11885084" cy="1066800"/>
          </a:xfrm>
          <a:solidFill>
            <a:srgbClr val="BAB9A2"/>
          </a:solidFill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1905000"/>
            <a:ext cx="10566400" cy="4724400"/>
          </a:xfrm>
        </p:spPr>
        <p:txBody>
          <a:bodyPr/>
          <a:lstStyle>
            <a:lvl1pPr>
              <a:spcBef>
                <a:spcPts val="750"/>
              </a:spcBef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Wingdings" pitchFamily="2" charset="2"/>
              <a:buChar char="§"/>
              <a:defRPr/>
            </a:lvl1pPr>
            <a:lvl2pPr>
              <a:lnSpc>
                <a:spcPts val="1650"/>
              </a:lnSpc>
              <a:buClr>
                <a:schemeClr val="tx1">
                  <a:lumMod val="75000"/>
                  <a:lumOff val="25000"/>
                </a:schemeClr>
              </a:buClr>
              <a:buSzPct val="140000"/>
              <a:buFont typeface="Arial" pitchFamily="34" charset="0"/>
              <a:buChar char="•"/>
              <a:defRPr/>
            </a:lvl2pPr>
            <a:lvl3pPr>
              <a:lnSpc>
                <a:spcPts val="1500"/>
              </a:lnSpc>
              <a:buClr>
                <a:schemeClr val="tx1">
                  <a:lumMod val="75000"/>
                  <a:lumOff val="25000"/>
                </a:schemeClr>
              </a:buClr>
              <a:buSzPct val="67000"/>
              <a:buFont typeface="Wingdings" pitchFamily="2" charset="2"/>
              <a:buChar char="v"/>
              <a:defRPr/>
            </a:lvl3pPr>
            <a:lvl4pPr>
              <a:lnSpc>
                <a:spcPts val="1350"/>
              </a:lnSpc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lnSpc>
                <a:spcPts val="1350"/>
              </a:lnSpc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pt-PT" err="1"/>
              <a:t>Click</a:t>
            </a:r>
            <a:r>
              <a:rPr lang="pt-PT"/>
              <a:t> to </a:t>
            </a:r>
            <a:r>
              <a:rPr lang="pt-PT" err="1"/>
              <a:t>edit</a:t>
            </a:r>
            <a:r>
              <a:rPr lang="pt-PT"/>
              <a:t> Master </a:t>
            </a:r>
            <a:r>
              <a:rPr lang="pt-PT" err="1"/>
              <a:t>text</a:t>
            </a:r>
            <a:r>
              <a:rPr lang="pt-PT"/>
              <a:t> </a:t>
            </a:r>
            <a:r>
              <a:rPr lang="pt-PT" err="1"/>
              <a:t>styles</a:t>
            </a:r>
            <a:endParaRPr lang="pt-PT"/>
          </a:p>
          <a:p>
            <a:pPr lvl="1"/>
            <a:r>
              <a:rPr lang="pt-PT" err="1"/>
              <a:t>Second</a:t>
            </a:r>
            <a:r>
              <a:rPr lang="pt-PT"/>
              <a:t> </a:t>
            </a:r>
            <a:r>
              <a:rPr lang="pt-PT" err="1"/>
              <a:t>level</a:t>
            </a:r>
            <a:endParaRPr lang="pt-PT"/>
          </a:p>
          <a:p>
            <a:pPr lvl="2"/>
            <a:r>
              <a:rPr lang="pt-PT" err="1"/>
              <a:t>Third</a:t>
            </a:r>
            <a:r>
              <a:rPr lang="pt-PT"/>
              <a:t> </a:t>
            </a:r>
            <a:r>
              <a:rPr lang="pt-PT" err="1"/>
              <a:t>level</a:t>
            </a:r>
            <a:endParaRPr lang="pt-PT"/>
          </a:p>
          <a:p>
            <a:pPr lvl="3"/>
            <a:r>
              <a:rPr lang="pt-PT" err="1"/>
              <a:t>Fourth</a:t>
            </a:r>
            <a:r>
              <a:rPr lang="pt-PT"/>
              <a:t> </a:t>
            </a:r>
            <a:r>
              <a:rPr lang="pt-PT" err="1"/>
              <a:t>level</a:t>
            </a:r>
            <a:endParaRPr lang="pt-PT"/>
          </a:p>
          <a:p>
            <a:pPr lvl="4"/>
            <a:r>
              <a:rPr lang="pt-PT" err="1"/>
              <a:t>Fifth</a:t>
            </a:r>
            <a:r>
              <a:rPr lang="pt-PT"/>
              <a:t> </a:t>
            </a:r>
            <a:r>
              <a:rPr lang="pt-PT" err="1"/>
              <a:t>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C528B02-F942-42BE-9906-3835683091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6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B9FD-9EC6-47AC-964D-871B8F458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1EAB9-76D7-498D-90A5-51A9FD1ED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05783-66F9-4FA0-BD2F-ADE9D349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EBEB-A002-4C01-A863-9FF8698AB950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0A40E-17B6-46E4-8EEB-B30E735F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8572-31A4-48B3-9C48-BC081A2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F85-0C2B-45AB-8954-E92BD4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4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D3D0E0D-B645-4A34-BBCB-C41FBC1229BD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6C29B6B2-B8A6-4A82-800C-730696347F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5" y="192965"/>
            <a:ext cx="2719724" cy="493002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CA3B42-DE9C-4F26-A7D6-EF15C43F21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568" y="1828799"/>
            <a:ext cx="10849889" cy="4301461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15257C-20D5-4CF1-8677-EDB4DB09BE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0ED48733-BB41-4D6C-A919-02A677AC7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33874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452F-2F8F-499C-A614-A9E06095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504" y="1873189"/>
            <a:ext cx="5257800" cy="4303774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85341-7F7F-456F-AB6B-B686AD6DF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6816" y="1873189"/>
            <a:ext cx="5257800" cy="4303774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207B35C-2537-4029-B30E-11A445D921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5" y="192965"/>
            <a:ext cx="2719724" cy="493002"/>
          </a:xfrm>
          <a:prstGeom prst="rect">
            <a:avLst/>
          </a:prstGeom>
        </p:spPr>
      </p:pic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DC876087-1182-41B2-83C5-CB0793820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3DEEB10B-8EB5-4996-BB0B-2D469DFCA4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166909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34CF9-52A0-44C1-B2B3-59776FA5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3" y="1819073"/>
            <a:ext cx="5257800" cy="686003"/>
          </a:xfrm>
        </p:spPr>
        <p:txBody>
          <a:bodyPr anchor="b">
            <a:normAutofit/>
          </a:bodyPr>
          <a:lstStyle>
            <a:lvl1pPr marL="0" indent="0">
              <a:buNone/>
              <a:defRPr sz="2025" b="1">
                <a:latin typeface="Montserrat" panose="000005000000000000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42E02-9399-4D80-B43E-A138982AE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503" y="2611322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DA4C2-0013-451C-8B49-01DD29A9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1616" y="1819073"/>
            <a:ext cx="5257800" cy="686003"/>
          </a:xfrm>
        </p:spPr>
        <p:txBody>
          <a:bodyPr anchor="b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25" b="1">
                <a:latin typeface="Montserrat" panose="000005000000000000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DFB31-B261-445E-B640-07B39A383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1616" y="2611322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C94771D-51AF-42C5-9CD3-814BBCE71A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5" y="192965"/>
            <a:ext cx="2719724" cy="493002"/>
          </a:xfrm>
          <a:prstGeom prst="rect">
            <a:avLst/>
          </a:prstGeom>
        </p:spPr>
      </p:pic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B2CF31AD-C56B-4A2C-9061-FE667637DE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35663-3381-4D4D-833E-3951C034EFC1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EDD822D7-92F9-40A2-952B-DED7F31D17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323815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9DD4BC-88CF-4618-97E2-142857095F4A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1A451FE-EB90-495D-B487-3C535C1E41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5" y="192965"/>
            <a:ext cx="2719724" cy="493002"/>
          </a:xfrm>
          <a:prstGeom prst="rect">
            <a:avLst/>
          </a:prstGeom>
        </p:spPr>
      </p:pic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81A81CE4-1393-461E-8F96-59469211E9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0EC84139-D2C1-45AD-A43C-E282B20640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</p:spTree>
    <p:extLst>
      <p:ext uri="{BB962C8B-B14F-4D97-AF65-F5344CB8AC3E}">
        <p14:creationId xmlns:p14="http://schemas.microsoft.com/office/powerpoint/2010/main" val="262133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FF0FD3-B6CD-43E0-B27C-89320C14F471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3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71A5-C1B9-43C0-A5C7-E66E864A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3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B0E8-F186-45A3-9C79-9A22FAE50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325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78278-9394-4A88-88E8-2A22E2726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D1363A-E3D9-49FD-9E12-6CE11E3034B4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3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21437-1A0E-47E7-BC65-8DF9C942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3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C8017-3789-43DC-9EB3-BA6A83C90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AD166-9D1C-4FBA-951A-F346382F5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06C967-905F-4BF8-886E-7C4AFBF9DE15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3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3B00-D403-438F-9FAA-7D774567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BFACD-991D-4365-A19E-E90E5D39D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FAAEF-2C34-4468-8295-A8FDEC798383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66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64193B-3F30-4FDF-AC03-1C8C8A9ED20D}"/>
              </a:ext>
            </a:extLst>
          </p:cNvPr>
          <p:cNvGrpSpPr/>
          <p:nvPr userDrawn="1"/>
        </p:nvGrpSpPr>
        <p:grpSpPr>
          <a:xfrm>
            <a:off x="-75" y="0"/>
            <a:ext cx="12192076" cy="6859248"/>
            <a:chOff x="-9312" y="-5242"/>
            <a:chExt cx="12201312" cy="686848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898480F-08B5-4E32-8664-FA5ACC354D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078B8C-2377-4BBE-9655-396DD6E3A978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2658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350"/>
                </a:spcAft>
              </a:pPr>
              <a:r>
                <a:rPr lang="en-US" sz="1125" b="1" spc="-38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37D50-D71D-4383-9FB2-9774DFD6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2EEC-C745-4580-B188-27D975FE8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265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ontserrat" panose="0000050000000000000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Roboto" panose="0200000000000000000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Roboto" panose="0200000000000000000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Roboto" panose="0200000000000000000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Roboto" panose="0200000000000000000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8F5157-7528-40C3-A1FC-B4A7AFA5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3904" y="4289153"/>
            <a:ext cx="8137417" cy="614363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en-US" sz="1575" b="1" dirty="0">
              <a:solidFill>
                <a:srgbClr val="44546A"/>
              </a:solidFill>
              <a:latin typeface="Arial Black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/>
              <a:t>Markie Muryawan</a:t>
            </a:r>
            <a:endParaRPr lang="en-US" dirty="0">
              <a:ea typeface="Roboto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/>
              <a:t>United Nations Statistics Division</a:t>
            </a:r>
            <a:endParaRPr lang="en-US" dirty="0">
              <a:ea typeface="Roboto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BBB66-133F-4EE5-BD64-B8D709746C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59731" y="3060429"/>
            <a:ext cx="5642372" cy="1228724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algn="ctr"/>
            <a:r>
              <a:rPr lang="en-US" sz="4500" dirty="0"/>
              <a:t>International Workshop on the Integrated Use of </a:t>
            </a:r>
          </a:p>
          <a:p>
            <a:pPr algn="ctr"/>
            <a:r>
              <a:rPr lang="en-US" sz="4500" dirty="0"/>
              <a:t>International Trade Statistics and Economic Statistics</a:t>
            </a:r>
          </a:p>
          <a:p>
            <a:endParaRPr lang="en-US" sz="4500" dirty="0"/>
          </a:p>
          <a:p>
            <a:pPr algn="ctr"/>
            <a:r>
              <a:rPr lang="en-US" sz="4500" dirty="0"/>
              <a:t>23-25 November 2021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1B1B9-633F-407C-9C8C-C50B588F8B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1350" y="1988361"/>
            <a:ext cx="7689971" cy="938756"/>
          </a:xfrm>
        </p:spPr>
        <p:txBody>
          <a:bodyPr/>
          <a:lstStyle/>
          <a:p>
            <a:pPr algn="ctr"/>
            <a:r>
              <a:rPr lang="en-US" sz="3000" dirty="0"/>
              <a:t>Revision of Trade Manuals</a:t>
            </a:r>
          </a:p>
        </p:txBody>
      </p:sp>
    </p:spTree>
    <p:extLst>
      <p:ext uri="{BB962C8B-B14F-4D97-AF65-F5344CB8AC3E}">
        <p14:creationId xmlns:p14="http://schemas.microsoft.com/office/powerpoint/2010/main" val="19410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2954B-6AA8-4D95-B77F-6D9CD2FC2C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2D2D3-AEA4-40DD-BAE7-BCBF4700B0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muryawan@un.org</a:t>
            </a:r>
          </a:p>
        </p:txBody>
      </p:sp>
    </p:spTree>
    <p:extLst>
      <p:ext uri="{BB962C8B-B14F-4D97-AF65-F5344CB8AC3E}">
        <p14:creationId xmlns:p14="http://schemas.microsoft.com/office/powerpoint/2010/main" val="249904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6F708-371E-4157-A442-FC26BC96B2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Mandate: UN Committee of Experts on Business and Trade Statistics –Task Team on International Trade Statistics</a:t>
            </a:r>
          </a:p>
          <a:p>
            <a:endParaRPr lang="en-US" sz="3200" dirty="0"/>
          </a:p>
          <a:p>
            <a:r>
              <a:rPr lang="en-US" sz="3200" dirty="0"/>
              <a:t>Concept &amp; Definition/Manual vs. Compilation Guide/Compilers Manual</a:t>
            </a:r>
          </a:p>
          <a:p>
            <a:endParaRPr lang="en-US" sz="3200" dirty="0"/>
          </a:p>
          <a:p>
            <a:r>
              <a:rPr lang="en-US" sz="3200" dirty="0"/>
              <a:t>Topics for research broken down by vertical/horizontal integration</a:t>
            </a:r>
          </a:p>
          <a:p>
            <a:endParaRPr lang="en-US" sz="3200" dirty="0"/>
          </a:p>
          <a:p>
            <a:r>
              <a:rPr lang="en-US" sz="3200" dirty="0"/>
              <a:t>Drafting Strategies and Timeline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AC057-5D06-4107-BAE1-903448DEFE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1DBCE-956B-4E01-9892-F7A832035A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9875E-9498-448E-B064-D445192D0F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DA4C61-2024-4CBA-905D-A0A16CA51A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568" y="1828799"/>
            <a:ext cx="5257801" cy="4301461"/>
          </a:xfrm>
        </p:spPr>
        <p:txBody>
          <a:bodyPr/>
          <a:lstStyle/>
          <a:p>
            <a:r>
              <a:rPr lang="en-US" dirty="0"/>
              <a:t>Lead the revision of IMTS 2010 and MSITS 2010 in collaboration with other stakeholders, notably TFITS and IMF CATT</a:t>
            </a:r>
          </a:p>
          <a:p>
            <a:endParaRPr lang="en-US" dirty="0"/>
          </a:p>
          <a:p>
            <a:r>
              <a:rPr lang="en-US" dirty="0"/>
              <a:t>Enhance the integration between trade and business statistics</a:t>
            </a:r>
          </a:p>
          <a:p>
            <a:endParaRPr lang="en-US" dirty="0"/>
          </a:p>
          <a:p>
            <a:r>
              <a:rPr lang="en-US" dirty="0"/>
              <a:t>Promote capacity building activities and collaborate on ongoing technical assistance projects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4A534D8-08A0-46BF-A0AF-EF5BEBCE375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816" y="2934082"/>
            <a:ext cx="5257800" cy="2181987"/>
          </a:xfrm>
          <a:prstGeom prst="rect">
            <a:avLst/>
          </a:prstGeom>
          <a:noFill/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2AC93-B59D-4258-8FA4-82287723DC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3505" y="1133390"/>
            <a:ext cx="7523163" cy="5794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latin typeface="Montserrat" panose="00000500000000000000"/>
                <a:ea typeface="+mn-ea"/>
                <a:cs typeface="+mn-cs"/>
              </a:rPr>
              <a:t>Mandates of Task Team on ITS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DAE139-79A7-4595-9377-C50C738834D3}"/>
              </a:ext>
            </a:extLst>
          </p:cNvPr>
          <p:cNvSpPr txBox="1"/>
          <p:nvPr/>
        </p:nvSpPr>
        <p:spPr>
          <a:xfrm>
            <a:off x="390121" y="5232485"/>
            <a:ext cx="4908785" cy="49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n-US" sz="2000" b="1" kern="1200" dirty="0">
                <a:latin typeface="Montserrat" panose="00000500000000000000"/>
                <a:ea typeface="+mn-ea"/>
                <a:cs typeface="+mn-cs"/>
              </a:rPr>
              <a:t>Co-leaders: Portugal and Morocco</a:t>
            </a:r>
          </a:p>
        </p:txBody>
      </p:sp>
    </p:spTree>
    <p:extLst>
      <p:ext uri="{BB962C8B-B14F-4D97-AF65-F5344CB8AC3E}">
        <p14:creationId xmlns:p14="http://schemas.microsoft.com/office/powerpoint/2010/main" val="424017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B1929A-2C8F-46C4-8F6B-6CF6BAAEC8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Need a better separation between a Manual and a Compilation Guide</a:t>
            </a:r>
          </a:p>
          <a:p>
            <a:pPr lvl="1"/>
            <a:r>
              <a:rPr lang="en-US" sz="2400" dirty="0"/>
              <a:t>Conceptual Framework vs. Compilation Good Practice</a:t>
            </a:r>
          </a:p>
          <a:p>
            <a:pPr lvl="1"/>
            <a:r>
              <a:rPr lang="en-US" sz="2400" dirty="0"/>
              <a:t>Thin vs. Thick</a:t>
            </a:r>
          </a:p>
          <a:p>
            <a:pPr lvl="1"/>
            <a:r>
              <a:rPr lang="en-US" sz="2400" dirty="0"/>
              <a:t>Fixed vs. Living Documents</a:t>
            </a:r>
          </a:p>
          <a:p>
            <a:endParaRPr lang="en-US" sz="2400" dirty="0"/>
          </a:p>
          <a:p>
            <a:r>
              <a:rPr lang="en-US" sz="2400" dirty="0"/>
              <a:t>It would impact drafting strategies and timeline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5A21B-F9CB-4F32-B60C-BE5616912F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constitutes a concept &amp; definition / manual?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52CF5-DFED-41A9-873F-CF4F1C03DE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0C412-2C87-48E6-B5F9-CC6BB1C8F3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Arial"/>
              </a:rPr>
              <a:t>Scope of IMTS and SITS – goods/services definition</a:t>
            </a:r>
          </a:p>
          <a:p>
            <a:r>
              <a:rPr lang="en-GB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Arial"/>
              </a:rPr>
              <a:t>Recording principle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Arial"/>
              </a:rPr>
              <a:t>– Cross Border/Change of Ownership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Arial"/>
              </a:rPr>
              <a:t>Bilateral Asymmetries</a:t>
            </a:r>
          </a:p>
          <a:p>
            <a:r>
              <a:rPr lang="en-GB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Arial"/>
              </a:rPr>
              <a:t>Informal Cross-border Trade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Arial"/>
              </a:rPr>
              <a:t>Goods Valuation – Invoice, CIF, FOB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Arial"/>
              </a:rPr>
              <a:t>Trade </a:t>
            </a:r>
            <a:r>
              <a:rPr lang="en-GB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Arial"/>
              </a:rPr>
              <a:t>System – General vs. Special</a:t>
            </a:r>
          </a:p>
          <a:p>
            <a:r>
              <a:rPr lang="en-GB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Arial"/>
              </a:rPr>
              <a:t>Mode of Supply</a:t>
            </a:r>
          </a:p>
          <a:p>
            <a:r>
              <a:rPr lang="en-GB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Arial"/>
              </a:rPr>
              <a:t>Merchanting – goods vs. services</a:t>
            </a:r>
          </a:p>
          <a:p>
            <a:r>
              <a:rPr lang="en-GB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Arial"/>
              </a:rPr>
              <a:t>Price/Volume measurement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Arial"/>
              </a:rPr>
              <a:t>Classification EBOPS</a:t>
            </a:r>
          </a:p>
          <a:p>
            <a:r>
              <a:rPr lang="en-GB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Arial"/>
              </a:rPr>
              <a:t>Other GNs from BPM, SNA</a:t>
            </a:r>
          </a:p>
          <a:p>
            <a:r>
              <a:rPr lang="en-GB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Arial"/>
              </a:rPr>
              <a:t>Emerging compilation techniques/methods</a:t>
            </a:r>
          </a:p>
          <a:p>
            <a:endParaRPr lang="en-GB" sz="1800" dirty="0">
              <a:solidFill>
                <a:srgbClr val="000000"/>
              </a:solidFill>
              <a:effectLst/>
              <a:latin typeface="Times New Roman"/>
              <a:ea typeface="Times New Roman" panose="02020603050405020304" pitchFamily="18" charset="0"/>
              <a:cs typeface="Arial"/>
            </a:endParaRPr>
          </a:p>
          <a:p>
            <a:endParaRPr lang="en-US" sz="1800" dirty="0">
              <a:solidFill>
                <a:srgbClr val="000000"/>
              </a:solidFill>
              <a:effectLst/>
              <a:latin typeface="Times New Roman"/>
              <a:ea typeface="Times New Roman" panose="02020603050405020304" pitchFamily="18" charset="0"/>
              <a:cs typeface="Arial"/>
            </a:endParaRP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FC7A34F-5B3A-4F71-BBFD-86D0421BBC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Digital trade and e-commerce</a:t>
            </a:r>
          </a:p>
          <a:p>
            <a:r>
              <a:rPr lang="en-US" dirty="0"/>
              <a:t>Global value chains</a:t>
            </a:r>
          </a:p>
          <a:p>
            <a:r>
              <a:rPr lang="en-US" dirty="0"/>
              <a:t>Linking trade and business – TEC/STEC and beyond</a:t>
            </a:r>
          </a:p>
          <a:p>
            <a:r>
              <a:rPr lang="en-US" dirty="0"/>
              <a:t>Well-being</a:t>
            </a:r>
          </a:p>
          <a:p>
            <a:r>
              <a:rPr lang="en-US" dirty="0"/>
              <a:t>Sustainability</a:t>
            </a:r>
          </a:p>
          <a:p>
            <a:r>
              <a:rPr lang="en-US" dirty="0"/>
              <a:t>FATS</a:t>
            </a:r>
          </a:p>
          <a:p>
            <a:r>
              <a:rPr lang="en-US" dirty="0"/>
              <a:t>Classification BEC Rev. 5; Business Function</a:t>
            </a:r>
          </a:p>
          <a:p>
            <a:r>
              <a:rPr lang="en-US" dirty="0"/>
              <a:t>Classification linked to ISIC/CPC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8046FF-0027-4B20-B9A5-B11833C378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878" y="1133390"/>
            <a:ext cx="11961789" cy="57943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Research Topics – not exhaustive mainly due to digitalization, globalization, well-being and sustainability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9856E5D-2EF4-4CF5-838F-BFCB12B1E8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E2BEA99-2390-471E-9950-636A99613C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75016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470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6C4342-183D-4974-834A-452D7F504D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15906-CAEB-433B-93EC-2643C7AE76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3505" y="1133390"/>
            <a:ext cx="8869679" cy="579437"/>
          </a:xfrm>
        </p:spPr>
        <p:txBody>
          <a:bodyPr>
            <a:normAutofit fontScale="92500"/>
          </a:bodyPr>
          <a:lstStyle/>
          <a:p>
            <a:r>
              <a:rPr lang="en-US" dirty="0"/>
              <a:t>Prioritization of research topics – outcome of the 1</a:t>
            </a:r>
            <a:r>
              <a:rPr lang="en-US" baseline="30000" dirty="0"/>
              <a:t>st</a:t>
            </a:r>
            <a:r>
              <a:rPr lang="en-US" dirty="0"/>
              <a:t> meeting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1480B5-734E-4940-8545-2121F6A71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713" y="1712827"/>
            <a:ext cx="9803159" cy="458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7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B1929A-2C8F-46C4-8F6B-6CF6BAAEC8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Strategies : preliminary list of </a:t>
            </a:r>
            <a:r>
              <a:rPr lang="en-US" sz="2400" dirty="0">
                <a:solidFill>
                  <a:srgbClr val="FF0000"/>
                </a:solidFill>
              </a:rPr>
              <a:t>guidance notes </a:t>
            </a:r>
            <a:r>
              <a:rPr lang="en-US" sz="2400" dirty="0"/>
              <a:t>is available, it is currently under global consultation</a:t>
            </a:r>
          </a:p>
          <a:p>
            <a:pPr lvl="1"/>
            <a:r>
              <a:rPr lang="en-US" sz="2400" dirty="0"/>
              <a:t>Experts would work on specific guidance notes</a:t>
            </a:r>
          </a:p>
          <a:p>
            <a:endParaRPr lang="en-US" sz="2400" dirty="0"/>
          </a:p>
          <a:p>
            <a:r>
              <a:rPr lang="en-US" sz="2400" dirty="0"/>
              <a:t>For BPM/SNA GNs (vertical integration) &amp; ISIC/CPC topics, timeline depends on their completion</a:t>
            </a:r>
          </a:p>
          <a:p>
            <a:endParaRPr lang="en-US" sz="2400" dirty="0"/>
          </a:p>
          <a:p>
            <a:r>
              <a:rPr lang="en-US" sz="2400" dirty="0"/>
              <a:t>For horizontal integration, timeline is more flexible but need to align to timeline of existing initiatives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5A21B-F9CB-4F32-B60C-BE5616912F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/>
              <a:t>Drafting strategies and timeline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52CF5-DFED-41A9-873F-CF4F1C03DE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2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E687329-0B42-4216-9991-9CDE9D9864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63020-C62A-4AFC-B0DA-58921EF260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Schematic for the life cycle of Guidance Notes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A6F17-B307-4E33-9F4D-10BF2F01BB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AFDE6A-A6B1-4668-A496-2D5B9188B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278" y="1542551"/>
            <a:ext cx="5125165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07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2739E3-A612-4C3F-9BA9-393FCA68D9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Propose a new/emerging research topic which is not yet covered</a:t>
            </a:r>
          </a:p>
          <a:p>
            <a:endParaRPr lang="en-US" sz="2000" dirty="0"/>
          </a:p>
          <a:p>
            <a:r>
              <a:rPr lang="en-US" sz="2000" dirty="0"/>
              <a:t>Active contribution to the drafting of Guidance Notes</a:t>
            </a:r>
          </a:p>
          <a:p>
            <a:pPr lvl="1"/>
            <a:r>
              <a:rPr lang="en-US" sz="1800" dirty="0"/>
              <a:t>Experts are welcome</a:t>
            </a:r>
          </a:p>
          <a:p>
            <a:endParaRPr lang="en-US" sz="2000" dirty="0"/>
          </a:p>
          <a:p>
            <a:r>
              <a:rPr lang="en-US" sz="2000" dirty="0"/>
              <a:t>Reviewing outcome of Guidance Notes in Global Consultation</a:t>
            </a:r>
          </a:p>
          <a:p>
            <a:endParaRPr lang="en-US" sz="2000" dirty="0"/>
          </a:p>
          <a:p>
            <a:r>
              <a:rPr lang="en-US" sz="2000" dirty="0"/>
              <a:t>Your institution becomes an official member of the Task Team</a:t>
            </a:r>
          </a:p>
          <a:p>
            <a:endParaRPr lang="en-US" sz="2000" dirty="0"/>
          </a:p>
          <a:p>
            <a:r>
              <a:rPr lang="en-US" sz="2000" dirty="0"/>
              <a:t>Hosting an onsite (hybrid) meeting of the Trade Task Team</a:t>
            </a:r>
          </a:p>
          <a:p>
            <a:endParaRPr lang="en-US" sz="2000" dirty="0"/>
          </a:p>
          <a:p>
            <a:r>
              <a:rPr lang="en-US" sz="2000" dirty="0"/>
              <a:t>Facilitating a regional consultation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430B9-55E8-4D24-A491-2DA764DB59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How to get involved?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4CCFC-B2DE-4038-A359-5CC4C9B1C2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0ECFCA-1712-4312-93D1-2072657FC14F}"/>
              </a:ext>
            </a:extLst>
          </p:cNvPr>
          <p:cNvSpPr txBox="1"/>
          <p:nvPr/>
        </p:nvSpPr>
        <p:spPr>
          <a:xfrm rot="19676413">
            <a:off x="8010077" y="4124819"/>
            <a:ext cx="33784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Contact us: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TRADESTAT@UN.ORG</a:t>
            </a:r>
          </a:p>
        </p:txBody>
      </p:sp>
    </p:spTree>
    <p:extLst>
      <p:ext uri="{BB962C8B-B14F-4D97-AF65-F5344CB8AC3E}">
        <p14:creationId xmlns:p14="http://schemas.microsoft.com/office/powerpoint/2010/main" val="199162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A Update Timeline3" id="{7B903F04-7058-4004-802D-FF313020E35E}" vid="{6D7FCEA7-4F05-4536-9E32-980C29518D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24F25E6497ED43898D504973DBDCA9" ma:contentTypeVersion="13" ma:contentTypeDescription="Create a new document." ma:contentTypeScope="" ma:versionID="c88d201c4cbc89b9ef00bf5a360c69ce">
  <xsd:schema xmlns:xsd="http://www.w3.org/2001/XMLSchema" xmlns:xs="http://www.w3.org/2001/XMLSchema" xmlns:p="http://schemas.microsoft.com/office/2006/metadata/properties" xmlns:ns2="4f447018-c40e-40e5-80f8-c919516cf764" xmlns:ns3="6b41ce5a-22ff-4aef-bca2-14b56bf0aa25" targetNamespace="http://schemas.microsoft.com/office/2006/metadata/properties" ma:root="true" ma:fieldsID="23f0d73e2674c2e46f911f5f2e8921eb" ns2:_="" ns3:_="">
    <xsd:import namespace="4f447018-c40e-40e5-80f8-c919516cf764"/>
    <xsd:import namespace="6b41ce5a-22ff-4aef-bca2-14b56bf0aa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447018-c40e-40e5-80f8-c919516cf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1ce5a-22ff-4aef-bca2-14b56bf0aa2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63D04B-AA8B-471B-95C8-11139D16931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774538e-7891-43b6-a84b-740af6ca28fe"/>
    <ds:schemaRef ds:uri="cfc03cda-bc36-4859-b431-cc9043cb459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18B781-C295-4B55-B1BB-71E5708EF1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BD9BA8-FF84-4377-B6F9-32D6D7F58B7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440</Words>
  <Application>Microsoft Office PowerPoint</Application>
  <PresentationFormat>Widescreen</PresentationFormat>
  <Paragraphs>83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Montserrat</vt:lpstr>
      <vt:lpstr>Roboto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UNSD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Markie Muryawan</dc:creator>
  <cp:lastModifiedBy>Markie Muryawan</cp:lastModifiedBy>
  <cp:revision>18</cp:revision>
  <cp:lastPrinted>2015-05-05T19:02:03Z</cp:lastPrinted>
  <dcterms:created xsi:type="dcterms:W3CDTF">2003-09-08T09:07:59Z</dcterms:created>
  <dcterms:modified xsi:type="dcterms:W3CDTF">2021-11-16T14:53:37Z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0x0101007024F25E6497ED43898D504973DBDCA9</vt:lpwstr>
  </property>
  <property fmtid="{D5CDD505-2E9C-101B-9397-08002B2CF9AE}" pid="3" name="Order">
    <vt:r8>1347200</vt:r8>
  </property>
</Properties>
</file>